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4" r:id="rId3"/>
    <p:sldId id="267" r:id="rId4"/>
    <p:sldId id="258" r:id="rId5"/>
    <p:sldId id="268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16" autoAdjust="0"/>
    <p:restoredTop sz="94660"/>
  </p:normalViewPr>
  <p:slideViewPr>
    <p:cSldViewPr snapToGrid="0">
      <p:cViewPr varScale="1">
        <p:scale>
          <a:sx n="201" d="100"/>
          <a:sy n="201" d="100"/>
        </p:scale>
        <p:origin x="224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10.png>
</file>

<file path=ppt/media/image11.tif>
</file>

<file path=ppt/media/image12.tif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032F63-CD4A-914B-ADAA-35A9F44A00C4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91583-81B6-B145-BE0C-C4170EA21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389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10EA6D-2C87-5A3D-FF73-B11AA623B5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A856EA9-467C-3067-2E9F-CA0D3A90A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B8CEB46-A197-F8AB-A52D-B4D707E39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05B33C7-2DC5-D863-5E78-F764E8709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BDE7CDF-3942-9D7D-8BD8-A9E117606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216976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DCD982-3A78-B4BD-98BA-F3ADBDE14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7D8A08B-5E9C-5FA5-81A7-4EF97B9399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647324-38FD-BAF4-23C0-D7759BBDF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2B2121-396D-5043-9EF2-B14BA90E5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F6CF07-4AC8-D189-DCFC-4055E8229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98166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DE84F3F-062C-E2B1-5B41-26C52E397F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B3B8FA8-B21E-F6D6-1E3F-86F6B22F45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56E27C-CDBC-C088-4C72-6221A89E4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A0FEFE-B025-0872-F4E6-C00726B41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0C71A9-DDE2-95CF-5E3F-6A06B2949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41003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CBD6A7-7090-5C0A-4B16-D397DDD9B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5D5702-8594-4F30-A2B9-719C2CB5D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7BCE879-9A17-EBC2-748E-9E1720E0C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A310BD1-2E96-E104-7B72-FBDCC6F68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D82BD16-8ACC-BD40-1CD2-57BB55C40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37556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6987F5-D3F5-88D7-CCED-67A8F55C6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C687005-FBC3-5CA4-2DA5-53297C992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3F2F18-4CDA-58E6-C00F-6B5A5A4E1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EFBA9E-4596-5B4A-8BBC-436EE98BC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C2B2BA-88F0-0DF5-A60B-2CF250C28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14235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5E944B-B323-2F01-3D6B-8B475BF76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4F4D44-A2E3-3FBE-86A9-2F5617811E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14D4975-ABAB-8A26-CE54-BF01BEFEE1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5090108-4D90-6633-247A-2C54D7E0F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E2CCA39-0666-9630-997F-A66E87008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C8086F2-B543-655F-0953-4DD72DE70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84989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43F8E7-433D-2170-ADE5-4D636CD36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22C8C95-D21B-B008-5516-E8F52FFBE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606C6D7-B7A0-E4DE-FF8F-62C485145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246B7C6-AA1D-9DE5-1726-88871CF3B0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B18C684-68C9-43CA-DBBD-86167FACDD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C01DFB5-DBE8-A6E7-EB24-9842A99AF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EA2CF8A-EB90-8B79-F253-E03536756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DD115B8-E34A-8B78-B510-AB4B67FEB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26667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887DB7-E1CF-FD98-C993-B50F8B100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90E2AD9-2F06-D1C5-FC8F-5AB47B0C3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A379144-48D5-52C3-5A91-BCFCEB9B5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6E34CC-598E-E613-3B51-590D9D013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88930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B607133-44DA-2C29-51A1-496CA6C7E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3967A26-0EE4-7439-1632-50B0802D2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CD92324-1C57-2ACB-9ED6-F124AD261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8289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A26A5C-133B-F6A8-DDAD-F560729E5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7C005F-229D-0D4F-85CE-B7430A6EE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78F0D88-469E-1F1E-2FA3-103692EA63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A53AFDA-0F6C-713B-F4A2-6F80854FA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29E54E9-1A01-ED43-EA90-BAEE01AE4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5D826B-64A6-A652-8C2E-9A14DF788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21958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BE2B8-D45D-7203-C029-F504A2CFE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FDE8580-EFE8-03A7-D465-64932769A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C901828-3F0E-B973-6B84-61392484C1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D068B39-A3A1-008F-D89F-2CFFFFACD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73AEE10-B06C-373B-4004-C45A0BEA7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EEFB0B7-0D9C-2FBA-B575-EBD353AAC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24470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90C0943-2C5A-0A0A-8B79-99689A90D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23D019B-9C82-B135-F0DD-B5B65AF09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B9737B-A60C-E0B1-45C5-0070D534BE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34A08-5268-4F59-872D-2CF30B7294F8}" type="datetimeFigureOut">
              <a:rPr lang="fr-CH" smtClean="0"/>
              <a:t>31.08.23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5CC44C9-C5BA-56E8-92A3-51FE1A8D32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9BF6AC-38AE-0B92-FEF2-8BD115C5ED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44AFC-52AB-4FAA-B259-2CD33A65220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68029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"/><Relationship Id="rId4" Type="http://schemas.openxmlformats.org/officeDocument/2006/relationships/image" Target="../media/image11.t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B53B8F1-797D-A45A-24F5-28D59BE632AE}"/>
              </a:ext>
            </a:extLst>
          </p:cNvPr>
          <p:cNvSpPr txBox="1"/>
          <p:nvPr/>
        </p:nvSpPr>
        <p:spPr>
          <a:xfrm>
            <a:off x="4511372" y="1642114"/>
            <a:ext cx="1847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600" b="0" i="0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endParaRPr lang="en-US" dirty="0">
              <a:solidFill>
                <a:srgbClr val="212121"/>
              </a:solidFill>
              <a:latin typeface="Roboto" panose="02000000000000000000" pitchFamily="2" charset="0"/>
            </a:endParaRPr>
          </a:p>
          <a:p>
            <a:endParaRPr lang="fr-CH" dirty="0"/>
          </a:p>
          <a:p>
            <a:endParaRPr lang="fr-CH" dirty="0"/>
          </a:p>
          <a:p>
            <a:endParaRPr lang="fr-CH" dirty="0"/>
          </a:p>
          <a:p>
            <a:endParaRPr lang="fr-CH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D6018ABA-AD7F-03D3-9540-754DE72B5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036" y="578609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extLst>
              <a:ext uri="{FF2B5EF4-FFF2-40B4-BE49-F238E27FC236}">
                <a16:creationId xmlns:a16="http://schemas.microsoft.com/office/drawing/2014/main" id="{4A73174E-FBCE-8B14-196A-7CC343EFA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036" y="578609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D794F72-B01C-C45E-341B-49106D4F0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036" y="578609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1">
            <a:extLst>
              <a:ext uri="{FF2B5EF4-FFF2-40B4-BE49-F238E27FC236}">
                <a16:creationId xmlns:a16="http://schemas.microsoft.com/office/drawing/2014/main" id="{11F7C77C-BACB-2841-94C8-C734DFED2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9B5E3BA-30A8-CE4D-B4F2-40BEABF60B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021B3C3B-6494-D045-9633-ED04A6697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9D60C5C-9C22-644A-B16E-CA98FF46DD14}"/>
              </a:ext>
            </a:extLst>
          </p:cNvPr>
          <p:cNvSpPr txBox="1"/>
          <p:nvPr/>
        </p:nvSpPr>
        <p:spPr>
          <a:xfrm>
            <a:off x="919652" y="746580"/>
            <a:ext cx="103526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800" b="1" dirty="0">
                <a:latin typeface="+mj-lt"/>
              </a:rPr>
              <a:t>Unveiling insights with Welch´s t-test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0159C5-14FD-A24E-BF87-B61F7E4F5486}"/>
              </a:ext>
            </a:extLst>
          </p:cNvPr>
          <p:cNvSpPr txBox="1"/>
          <p:nvPr/>
        </p:nvSpPr>
        <p:spPr>
          <a:xfrm>
            <a:off x="2617097" y="5015831"/>
            <a:ext cx="69578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000" dirty="0"/>
              <a:t>By </a:t>
            </a:r>
            <a:r>
              <a:rPr lang="fr-CH" sz="2000" dirty="0" err="1"/>
              <a:t>Avisek</a:t>
            </a:r>
            <a:r>
              <a:rPr lang="fr-CH" sz="2000" dirty="0"/>
              <a:t> </a:t>
            </a:r>
            <a:r>
              <a:rPr lang="fr-CH" sz="2000" dirty="0" err="1"/>
              <a:t>Regmi</a:t>
            </a:r>
            <a:r>
              <a:rPr lang="fr-CH" sz="2000" dirty="0"/>
              <a:t>, Gaëlle Marti, Sara </a:t>
            </a:r>
            <a:r>
              <a:rPr lang="fr-CH" sz="2000" dirty="0" err="1"/>
              <a:t>Manafzadeh</a:t>
            </a:r>
            <a:r>
              <a:rPr lang="fr-CH" sz="2000" dirty="0"/>
              <a:t>, and Simon Rime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51B4F6-FAA5-434C-9083-5F38D05C4761}"/>
              </a:ext>
            </a:extLst>
          </p:cNvPr>
          <p:cNvSpPr txBox="1"/>
          <p:nvPr/>
        </p:nvSpPr>
        <p:spPr>
          <a:xfrm>
            <a:off x="5086170" y="6028690"/>
            <a:ext cx="2019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September 2023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AC90BB-C7A0-AA4F-ADA9-231128E7C9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088" y="4819645"/>
            <a:ext cx="2556912" cy="20383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FD64689-0536-2241-8074-B719C216A4DB}"/>
              </a:ext>
            </a:extLst>
          </p:cNvPr>
          <p:cNvSpPr txBox="1"/>
          <p:nvPr/>
        </p:nvSpPr>
        <p:spPr>
          <a:xfrm>
            <a:off x="2279024" y="3211774"/>
            <a:ext cx="7633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Exercise of Statistical Inference for Data Science (Module2) 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EFC80F-BB83-F845-B160-4F7260A14E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6" y="4746936"/>
            <a:ext cx="2628900" cy="206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528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A725625-E011-F44E-AA44-3ED71D4E49B6}"/>
              </a:ext>
            </a:extLst>
          </p:cNvPr>
          <p:cNvSpPr txBox="1">
            <a:spLocks/>
          </p:cNvSpPr>
          <p:nvPr/>
        </p:nvSpPr>
        <p:spPr>
          <a:xfrm>
            <a:off x="838200" y="-1606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b="1" dirty="0"/>
              <a:t>Unveiling insights with Welch´s t-test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A7812F-7816-3449-B912-AE7CE7E5C149}"/>
              </a:ext>
            </a:extLst>
          </p:cNvPr>
          <p:cNvSpPr txBox="1"/>
          <p:nvPr/>
        </p:nvSpPr>
        <p:spPr>
          <a:xfrm>
            <a:off x="102275" y="857873"/>
            <a:ext cx="11987448" cy="1107996"/>
          </a:xfrm>
          <a:prstGeom prst="rect">
            <a:avLst/>
          </a:prstGeom>
          <a:noFill/>
          <a:ln w="9525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GB" sz="2600" dirty="0"/>
              <a:t>A powerful statistical tool for uncovering differences</a:t>
            </a:r>
          </a:p>
          <a:p>
            <a:pPr algn="ctr"/>
            <a:endParaRPr lang="en-GB" sz="1400" dirty="0"/>
          </a:p>
          <a:p>
            <a:pPr algn="ctr"/>
            <a:r>
              <a:rPr lang="en-GB" sz="2600" dirty="0"/>
              <a:t>Designed for comparing </a:t>
            </a:r>
            <a:r>
              <a:rPr lang="en-GB" sz="2600" dirty="0">
                <a:solidFill>
                  <a:srgbClr val="FF0000"/>
                </a:solidFill>
              </a:rPr>
              <a:t>means</a:t>
            </a:r>
            <a:r>
              <a:rPr lang="en-GB" sz="2600" dirty="0"/>
              <a:t> of 2 groups with </a:t>
            </a:r>
            <a:r>
              <a:rPr lang="en-GB" sz="2600" dirty="0">
                <a:solidFill>
                  <a:srgbClr val="FF0000"/>
                </a:solidFill>
              </a:rPr>
              <a:t>unequal</a:t>
            </a:r>
            <a:r>
              <a:rPr lang="en-GB" sz="2600" dirty="0"/>
              <a:t> variances (standard deviation)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25D262-2A0C-5443-8001-94DA0DA31D40}"/>
              </a:ext>
            </a:extLst>
          </p:cNvPr>
          <p:cNvSpPr txBox="1"/>
          <p:nvPr/>
        </p:nvSpPr>
        <p:spPr>
          <a:xfrm>
            <a:off x="1788193" y="4946183"/>
            <a:ext cx="10349212" cy="1692771"/>
          </a:xfrm>
          <a:prstGeom prst="rect">
            <a:avLst/>
          </a:prstGeom>
          <a:noFill/>
          <a:ln w="127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GB" sz="2600" b="1" dirty="0"/>
              <a:t>Benefits of Welch´s t-test: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Accurate results even with unequal variances and sample sizes.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Empowers data-driven decision-making.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dirty="0"/>
              <a:t>Widely used in research, business, and beyond.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DDB220-2DFA-8242-910D-54890938A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0040" y="5041999"/>
            <a:ext cx="2108233" cy="14097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0AAA418-EC33-0149-9031-B2CEE1F7CE46}"/>
              </a:ext>
            </a:extLst>
          </p:cNvPr>
          <p:cNvGrpSpPr/>
          <p:nvPr/>
        </p:nvGrpSpPr>
        <p:grpSpPr>
          <a:xfrm>
            <a:off x="54593" y="2138569"/>
            <a:ext cx="12082812" cy="2462213"/>
            <a:chOff x="54593" y="2138569"/>
            <a:chExt cx="12082812" cy="246221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560B946-62E0-7045-9538-4B37C90BF258}"/>
                </a:ext>
              </a:extLst>
            </p:cNvPr>
            <p:cNvSpPr txBox="1"/>
            <p:nvPr/>
          </p:nvSpPr>
          <p:spPr>
            <a:xfrm>
              <a:off x="54593" y="2138569"/>
              <a:ext cx="12082812" cy="2462213"/>
            </a:xfrm>
            <a:prstGeom prst="rect">
              <a:avLst/>
            </a:prstGeom>
            <a:noFill/>
            <a:ln w="12700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2600" b="1" dirty="0"/>
                <a:t>Why Welch´s t-test?</a:t>
              </a:r>
            </a:p>
            <a:p>
              <a:endParaRPr lang="en-GB" b="1" dirty="0"/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GB" sz="2600" dirty="0"/>
                <a:t>Traditional t-test assumes equal variances; however, Welch handles unequal ones.</a:t>
              </a:r>
            </a:p>
            <a:p>
              <a:endParaRPr lang="en-GB" sz="1400" dirty="0"/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GB" sz="2600" dirty="0"/>
                <a:t>Well-suited for real-World scenarios with varying data distributions.</a:t>
              </a:r>
            </a:p>
            <a:p>
              <a:endParaRPr lang="en-GB" sz="2600" dirty="0"/>
            </a:p>
            <a:p>
              <a:r>
                <a:rPr lang="en-GB" dirty="0"/>
                <a:t>Welch, B. L. (1947)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6679CBF-C15D-4B47-912E-7D4CD16E95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58" t="-1" r="3009" b="-722"/>
            <a:stretch/>
          </p:blipFill>
          <p:spPr>
            <a:xfrm>
              <a:off x="9700260" y="3171229"/>
              <a:ext cx="2401600" cy="1406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4702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68181C8-2F61-3B48-B7FC-FAD2918B6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002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Scenario and Hypotheses</a:t>
            </a:r>
            <a:endParaRPr lang="en-GB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169540-C0C1-DC48-A297-F90DEA1D8CB2}"/>
              </a:ext>
            </a:extLst>
          </p:cNvPr>
          <p:cNvSpPr txBox="1"/>
          <p:nvPr/>
        </p:nvSpPr>
        <p:spPr>
          <a:xfrm>
            <a:off x="5619235" y="1187451"/>
            <a:ext cx="5969515" cy="2632452"/>
          </a:xfrm>
          <a:prstGeom prst="rect">
            <a:avLst/>
          </a:prstGeom>
          <a:noFill/>
          <a:ln w="12700"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Scenario: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groups of students in Literature class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Group A was taught using Method A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Group B was taught using Method B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Each group consists of 30 students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heir mean scores are as follows (grades from 2 to 6)</a:t>
            </a:r>
            <a:endParaRPr lang="fr-CH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Image 7">
            <a:extLst>
              <a:ext uri="{FF2B5EF4-FFF2-40B4-BE49-F238E27FC236}">
                <a16:creationId xmlns:a16="http://schemas.microsoft.com/office/drawing/2014/main" id="{C606853F-FB1A-6C40-B715-5E02770C9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5112" y="3969672"/>
            <a:ext cx="4937760" cy="1295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50CA1AB-F21D-3545-AC64-1D47911221F0}"/>
              </a:ext>
            </a:extLst>
          </p:cNvPr>
          <p:cNvSpPr txBox="1"/>
          <p:nvPr/>
        </p:nvSpPr>
        <p:spPr>
          <a:xfrm>
            <a:off x="222250" y="4862646"/>
            <a:ext cx="11747500" cy="19953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Hypotheses:</a:t>
            </a:r>
            <a:endParaRPr lang="fr-CH" sz="2400" b="1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ü"/>
            </a:pPr>
            <a:r>
              <a:rPr lang="en-US" sz="2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H0</a:t>
            </a:r>
            <a:r>
              <a:rPr lang="en-US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There is no significant difference in the mean literature test scores between students taught with Method A and Method B.</a:t>
            </a:r>
            <a:endParaRPr lang="fr-CH" sz="20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ü"/>
            </a:pPr>
            <a:r>
              <a:rPr lang="en-US" sz="2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</a:t>
            </a:r>
            <a:r>
              <a:rPr lang="en-US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There is a significant difference in the mean literature test scores between students taught with Method A and Method B.</a:t>
            </a:r>
            <a:endParaRPr lang="fr-CH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D44CBD6-1D60-D247-9DA7-00B5DB96BC5F}"/>
              </a:ext>
            </a:extLst>
          </p:cNvPr>
          <p:cNvGrpSpPr/>
          <p:nvPr/>
        </p:nvGrpSpPr>
        <p:grpSpPr>
          <a:xfrm>
            <a:off x="196335" y="1019356"/>
            <a:ext cx="4979983" cy="3339740"/>
            <a:chOff x="196335" y="1019356"/>
            <a:chExt cx="4979983" cy="333974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D9B9B8E-58E0-044D-8FAC-8CA51A0AE8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335" y="1187451"/>
              <a:ext cx="4505775" cy="300355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D879F71-4A3F-B94B-A762-6CF8857E8518}"/>
                </a:ext>
              </a:extLst>
            </p:cNvPr>
            <p:cNvSpPr txBox="1"/>
            <p:nvPr/>
          </p:nvSpPr>
          <p:spPr>
            <a:xfrm>
              <a:off x="4680669" y="1019356"/>
              <a:ext cx="49564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000" b="1" dirty="0">
                  <a:solidFill>
                    <a:srgbClr val="0070C0"/>
                  </a:solidFill>
                </a:rPr>
                <a:t>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088B0AB-9E4D-3D49-9C68-B0C5CBCEA33B}"/>
                </a:ext>
              </a:extLst>
            </p:cNvPr>
            <p:cNvSpPr txBox="1"/>
            <p:nvPr/>
          </p:nvSpPr>
          <p:spPr>
            <a:xfrm>
              <a:off x="4666932" y="3651210"/>
              <a:ext cx="4716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000" b="1" dirty="0">
                  <a:solidFill>
                    <a:srgbClr val="FF0000"/>
                  </a:solidFill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806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5E9287-561A-E442-6348-7F1E2B0C5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712" y="-199393"/>
            <a:ext cx="10515600" cy="1325563"/>
          </a:xfrm>
        </p:spPr>
        <p:txBody>
          <a:bodyPr/>
          <a:lstStyle/>
          <a:p>
            <a:pPr algn="ctr"/>
            <a:r>
              <a:rPr lang="fr-CH" b="1" dirty="0" err="1"/>
              <a:t>Results</a:t>
            </a:r>
            <a:endParaRPr lang="fr-CH" b="1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2748177-0261-DE6F-32D0-C66E391AAD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538"/>
          <a:stretch/>
        </p:blipFill>
        <p:spPr>
          <a:xfrm>
            <a:off x="0" y="1813853"/>
            <a:ext cx="4423592" cy="2364927"/>
          </a:xfrm>
          <a:prstGeom prst="rect">
            <a:avLst/>
          </a:prstGeom>
        </p:spPr>
      </p:pic>
      <p:graphicFrame>
        <p:nvGraphicFramePr>
          <p:cNvPr id="6" name="Tableau 6">
            <a:extLst>
              <a:ext uri="{FF2B5EF4-FFF2-40B4-BE49-F238E27FC236}">
                <a16:creationId xmlns:a16="http://schemas.microsoft.com/office/drawing/2014/main" id="{493F9CA2-6C0B-C333-CE73-3EE09BF636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1333372"/>
              </p:ext>
            </p:extLst>
          </p:nvPr>
        </p:nvGraphicFramePr>
        <p:xfrm>
          <a:off x="191934" y="4711619"/>
          <a:ext cx="3980661" cy="93279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58351">
                  <a:extLst>
                    <a:ext uri="{9D8B030D-6E8A-4147-A177-3AD203B41FA5}">
                      <a16:colId xmlns:a16="http://schemas.microsoft.com/office/drawing/2014/main" val="2630474834"/>
                    </a:ext>
                  </a:extLst>
                </a:gridCol>
                <a:gridCol w="1137332">
                  <a:extLst>
                    <a:ext uri="{9D8B030D-6E8A-4147-A177-3AD203B41FA5}">
                      <a16:colId xmlns:a16="http://schemas.microsoft.com/office/drawing/2014/main" val="3236446347"/>
                    </a:ext>
                  </a:extLst>
                </a:gridCol>
                <a:gridCol w="1784978">
                  <a:extLst>
                    <a:ext uri="{9D8B030D-6E8A-4147-A177-3AD203B41FA5}">
                      <a16:colId xmlns:a16="http://schemas.microsoft.com/office/drawing/2014/main" val="2862744090"/>
                    </a:ext>
                  </a:extLst>
                </a:gridCol>
              </a:tblGrid>
              <a:tr h="310932">
                <a:tc>
                  <a:txBody>
                    <a:bodyPr/>
                    <a:lstStyle/>
                    <a:p>
                      <a:endParaRPr lang="fr-CH" sz="1300" dirty="0"/>
                    </a:p>
                  </a:txBody>
                  <a:tcPr marL="64346" marR="64346" marT="32173" marB="32173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300" dirty="0" err="1"/>
                        <a:t>Mean</a:t>
                      </a:r>
                      <a:r>
                        <a:rPr lang="fr-CH" sz="1300" dirty="0"/>
                        <a:t> </a:t>
                      </a:r>
                    </a:p>
                  </a:txBody>
                  <a:tcPr marL="64346" marR="64346" marT="32173" marB="32173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300" dirty="0"/>
                        <a:t>Standard </a:t>
                      </a:r>
                      <a:r>
                        <a:rPr lang="fr-CH" sz="1300" dirty="0" err="1"/>
                        <a:t>Deviation</a:t>
                      </a:r>
                      <a:endParaRPr lang="fr-CH" sz="1300" dirty="0"/>
                    </a:p>
                  </a:txBody>
                  <a:tcPr marL="64346" marR="64346" marT="32173" marB="32173"/>
                </a:tc>
                <a:extLst>
                  <a:ext uri="{0D108BD9-81ED-4DB2-BD59-A6C34878D82A}">
                    <a16:rowId xmlns:a16="http://schemas.microsoft.com/office/drawing/2014/main" val="1015689460"/>
                  </a:ext>
                </a:extLst>
              </a:tr>
              <a:tr h="310932">
                <a:tc>
                  <a:txBody>
                    <a:bodyPr/>
                    <a:lstStyle/>
                    <a:p>
                      <a:r>
                        <a:rPr lang="fr-CH" sz="1300" dirty="0"/>
                        <a:t>Method A</a:t>
                      </a:r>
                    </a:p>
                  </a:txBody>
                  <a:tcPr marL="64346" marR="64346" marT="32173" marB="32173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300" dirty="0"/>
                        <a:t>4.31</a:t>
                      </a:r>
                    </a:p>
                  </a:txBody>
                  <a:tcPr marL="64346" marR="64346" marT="32173" marB="32173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300" dirty="0"/>
                        <a:t>1.06</a:t>
                      </a:r>
                    </a:p>
                  </a:txBody>
                  <a:tcPr marL="64346" marR="64346" marT="32173" marB="32173"/>
                </a:tc>
                <a:extLst>
                  <a:ext uri="{0D108BD9-81ED-4DB2-BD59-A6C34878D82A}">
                    <a16:rowId xmlns:a16="http://schemas.microsoft.com/office/drawing/2014/main" val="2586949675"/>
                  </a:ext>
                </a:extLst>
              </a:tr>
              <a:tr h="3109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300" dirty="0"/>
                        <a:t>Method B</a:t>
                      </a:r>
                    </a:p>
                  </a:txBody>
                  <a:tcPr marL="64346" marR="64346" marT="32173" marB="32173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300" dirty="0"/>
                        <a:t>4.35</a:t>
                      </a:r>
                    </a:p>
                  </a:txBody>
                  <a:tcPr marL="64346" marR="64346" marT="32173" marB="32173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300" dirty="0"/>
                        <a:t>1.14</a:t>
                      </a:r>
                    </a:p>
                  </a:txBody>
                  <a:tcPr marL="64346" marR="64346" marT="32173" marB="32173"/>
                </a:tc>
                <a:extLst>
                  <a:ext uri="{0D108BD9-81ED-4DB2-BD59-A6C34878D82A}">
                    <a16:rowId xmlns:a16="http://schemas.microsoft.com/office/drawing/2014/main" val="407949286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D28421A-2941-F04B-88F2-65960D664F81}"/>
              </a:ext>
            </a:extLst>
          </p:cNvPr>
          <p:cNvSpPr txBox="1"/>
          <p:nvPr/>
        </p:nvSpPr>
        <p:spPr>
          <a:xfrm>
            <a:off x="118579" y="1429116"/>
            <a:ext cx="174650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2400" b="1" dirty="0"/>
              <a:t>Data Distribution</a:t>
            </a:r>
            <a:endParaRPr lang="en-GB" sz="2400" b="1" dirty="0"/>
          </a:p>
        </p:txBody>
      </p:sp>
      <p:pic>
        <p:nvPicPr>
          <p:cNvPr id="9" name="Capture d’écran 2023-08-31 à 14.47.30.png" descr="Capture d’écran 2023-08-31 à 14.47.30.png">
            <a:extLst>
              <a:ext uri="{FF2B5EF4-FFF2-40B4-BE49-F238E27FC236}">
                <a16:creationId xmlns:a16="http://schemas.microsoft.com/office/drawing/2014/main" id="{924E3B6D-6E2B-E946-85E4-4D982B8850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9301"/>
          <a:stretch>
            <a:fillRect/>
          </a:stretch>
        </p:blipFill>
        <p:spPr>
          <a:xfrm>
            <a:off x="6593834" y="4101852"/>
            <a:ext cx="4556914" cy="969628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8A32A5-0927-FB44-9ED6-5AC69BA7DC8A}"/>
              </a:ext>
            </a:extLst>
          </p:cNvPr>
          <p:cNvSpPr txBox="1"/>
          <p:nvPr/>
        </p:nvSpPr>
        <p:spPr>
          <a:xfrm>
            <a:off x="5977421" y="1391738"/>
            <a:ext cx="6096000" cy="1337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/>
              <a:t>Descriptive statistics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829615E-F0D6-FF4D-8C84-D826930221E4}"/>
              </a:ext>
            </a:extLst>
          </p:cNvPr>
          <p:cNvGrpSpPr/>
          <p:nvPr/>
        </p:nvGrpSpPr>
        <p:grpSpPr>
          <a:xfrm>
            <a:off x="5850025" y="1913331"/>
            <a:ext cx="5288408" cy="2061104"/>
            <a:chOff x="5662989" y="1295828"/>
            <a:chExt cx="5959750" cy="2322753"/>
          </a:xfrm>
        </p:grpSpPr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89B8167B-A359-DB4C-9C82-6B1803649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62989" y="1530350"/>
              <a:ext cx="2613746" cy="208823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68B7EAA2-E10F-024A-BE7C-5542233CA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68920" y="1530350"/>
              <a:ext cx="2553819" cy="208823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" name="Checking normality distribution">
              <a:extLst>
                <a:ext uri="{FF2B5EF4-FFF2-40B4-BE49-F238E27FC236}">
                  <a16:creationId xmlns:a16="http://schemas.microsoft.com/office/drawing/2014/main" id="{E89178A2-7A04-7447-B15A-03B9A9330BA9}"/>
                </a:ext>
              </a:extLst>
            </p:cNvPr>
            <p:cNvSpPr txBox="1"/>
            <p:nvPr/>
          </p:nvSpPr>
          <p:spPr>
            <a:xfrm>
              <a:off x="7395755" y="1295828"/>
              <a:ext cx="3298593" cy="3352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5400" tIns="25400" rIns="25400" bIns="25400" anchor="ctr">
              <a:spAutoFit/>
            </a:bodyPr>
            <a:lstStyle>
              <a:lvl1pPr algn="l">
                <a:defRPr b="1"/>
              </a:lvl1pPr>
            </a:lstStyle>
            <a:p>
              <a:r>
                <a:rPr sz="1600" dirty="0"/>
                <a:t>Checking normality distribution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DAFB14B-BAB4-CE43-B11C-D543C2E963D0}"/>
              </a:ext>
            </a:extLst>
          </p:cNvPr>
          <p:cNvGrpSpPr/>
          <p:nvPr/>
        </p:nvGrpSpPr>
        <p:grpSpPr>
          <a:xfrm>
            <a:off x="5732016" y="5236580"/>
            <a:ext cx="6024481" cy="954107"/>
            <a:chOff x="3487031" y="5784850"/>
            <a:chExt cx="6024481" cy="95410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21BE6DD-2432-4C4E-83DF-917B149D81E4}"/>
                </a:ext>
              </a:extLst>
            </p:cNvPr>
            <p:cNvSpPr txBox="1"/>
            <p:nvPr/>
          </p:nvSpPr>
          <p:spPr>
            <a:xfrm>
              <a:off x="3487031" y="5784850"/>
              <a:ext cx="4483898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fr-CH" b="1" dirty="0"/>
                <a:t>D’Agostino-Pearson test (</a:t>
              </a:r>
              <a:r>
                <a:rPr lang="fr-CH" b="1" dirty="0" err="1"/>
                <a:t>normality</a:t>
              </a:r>
              <a:r>
                <a:rPr lang="fr-CH" b="1" dirty="0"/>
                <a:t> test)</a:t>
              </a:r>
            </a:p>
            <a:p>
              <a:r>
                <a:rPr lang="fr-CH" dirty="0"/>
                <a:t>P-value </a:t>
              </a:r>
              <a:r>
                <a:rPr lang="fr-CH" b="1" dirty="0"/>
                <a:t>A</a:t>
              </a:r>
              <a:r>
                <a:rPr lang="fr-CH" dirty="0"/>
                <a:t>: 0.4</a:t>
              </a:r>
            </a:p>
            <a:p>
              <a:r>
                <a:rPr lang="fr-CH" dirty="0"/>
                <a:t>P-value </a:t>
              </a:r>
              <a:r>
                <a:rPr lang="fr-CH" b="1" dirty="0"/>
                <a:t>B</a:t>
              </a:r>
              <a:r>
                <a:rPr lang="fr-CH" dirty="0"/>
                <a:t>: 0.26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DBDA7CD-4981-BD41-94B9-F4C11C6CFC34}"/>
                </a:ext>
              </a:extLst>
            </p:cNvPr>
            <p:cNvSpPr txBox="1"/>
            <p:nvPr/>
          </p:nvSpPr>
          <p:spPr>
            <a:xfrm>
              <a:off x="5880069" y="6204300"/>
              <a:ext cx="36314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both follow a normal distribution</a:t>
              </a:r>
              <a:endParaRPr lang="en-GB" sz="2000" dirty="0"/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8D38739C-0277-6942-AE2E-2106455EE979}"/>
                </a:ext>
              </a:extLst>
            </p:cNvPr>
            <p:cNvSpPr/>
            <p:nvPr/>
          </p:nvSpPr>
          <p:spPr>
            <a:xfrm>
              <a:off x="5058459" y="6297346"/>
              <a:ext cx="796241" cy="21401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500951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F7808-1237-9E4D-9AF6-1EA6173C8566}"/>
              </a:ext>
            </a:extLst>
          </p:cNvPr>
          <p:cNvSpPr txBox="1"/>
          <p:nvPr/>
        </p:nvSpPr>
        <p:spPr>
          <a:xfrm>
            <a:off x="44450" y="358307"/>
            <a:ext cx="1214755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atin typeface="+mj-lt"/>
              </a:rPr>
              <a:t>Welch's t-test results &amp; conclusion</a:t>
            </a:r>
          </a:p>
        </p:txBody>
      </p:sp>
      <p:pic>
        <p:nvPicPr>
          <p:cNvPr id="5" name="Capture d’écran 2023-08-31 à 14.54.10.png" descr="Capture d’écran 2023-08-31 à 14.54.10.png">
            <a:extLst>
              <a:ext uri="{FF2B5EF4-FFF2-40B4-BE49-F238E27FC236}">
                <a16:creationId xmlns:a16="http://schemas.microsoft.com/office/drawing/2014/main" id="{EC09756A-C603-594B-AC2E-B1C9F41AB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13" y="2023069"/>
            <a:ext cx="10602147" cy="1048843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C3FB8A-8E32-8F42-8BFA-F86CE7EDE75E}"/>
              </a:ext>
            </a:extLst>
          </p:cNvPr>
          <p:cNvSpPr txBox="1"/>
          <p:nvPr/>
        </p:nvSpPr>
        <p:spPr>
          <a:xfrm>
            <a:off x="342900" y="4410862"/>
            <a:ext cx="11550650" cy="1200329"/>
          </a:xfrm>
          <a:prstGeom prst="rect">
            <a:avLst/>
          </a:prstGeom>
          <a:noFill/>
          <a:ln w="12700"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cs typeface="Times New Roman" pitchFamily="18" charset="0"/>
              </a:rPr>
              <a:t>Our result </a:t>
            </a:r>
            <a:r>
              <a:rPr lang="en-US" sz="2400" b="1" i="1" dirty="0">
                <a:solidFill>
                  <a:srgbClr val="FF0000"/>
                </a:solidFill>
                <a:cs typeface="Times New Roman" pitchFamily="18" charset="0"/>
              </a:rPr>
              <a:t>Fails to reject the null hypothesis (H0)</a:t>
            </a:r>
            <a:r>
              <a:rPr lang="en-US" sz="2400" dirty="0">
                <a:cs typeface="Times New Roman" pitchFamily="18" charset="0"/>
              </a:rPr>
              <a:t>: There is no significant difference in mean scores. This outcome provides valuable insights into the efficacy of teaching methods A and B and informs educators on the potential benefits and drawbacks of each approach.</a:t>
            </a:r>
          </a:p>
        </p:txBody>
      </p:sp>
      <p:sp>
        <p:nvSpPr>
          <p:cNvPr id="10" name="Up Arrow 9">
            <a:extLst>
              <a:ext uri="{FF2B5EF4-FFF2-40B4-BE49-F238E27FC236}">
                <a16:creationId xmlns:a16="http://schemas.microsoft.com/office/drawing/2014/main" id="{74AA1FC4-DF39-E743-922E-B9EBB5D60679}"/>
              </a:ext>
            </a:extLst>
          </p:cNvPr>
          <p:cNvSpPr/>
          <p:nvPr/>
        </p:nvSpPr>
        <p:spPr>
          <a:xfrm>
            <a:off x="6406134" y="3252183"/>
            <a:ext cx="484632" cy="978408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A6C170F-D802-CE4A-81E5-B25359372045}"/>
              </a:ext>
            </a:extLst>
          </p:cNvPr>
          <p:cNvCxnSpPr/>
          <p:nvPr/>
        </p:nvCxnSpPr>
        <p:spPr>
          <a:xfrm>
            <a:off x="6648450" y="3009900"/>
            <a:ext cx="1879600" cy="0"/>
          </a:xfrm>
          <a:prstGeom prst="line">
            <a:avLst/>
          </a:prstGeom>
          <a:ln w="38100">
            <a:solidFill>
              <a:srgbClr val="7030A0"/>
            </a:solidFill>
          </a:ln>
          <a:effectLst>
            <a:glow rad="101600">
              <a:srgbClr val="FF0000">
                <a:alpha val="6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13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314</Words>
  <Application>Microsoft Macintosh PowerPoint</Application>
  <PresentationFormat>Widescreen</PresentationFormat>
  <Paragraphs>53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Roboto</vt:lpstr>
      <vt:lpstr>Wingdings</vt:lpstr>
      <vt:lpstr>Thème Office</vt:lpstr>
      <vt:lpstr>PowerPoint Presentation</vt:lpstr>
      <vt:lpstr>PowerPoint Presentation</vt:lpstr>
      <vt:lpstr>Scenario and Hypotheses</vt:lpstr>
      <vt:lpstr>Results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Gaëlle Marti</dc:creator>
  <cp:lastModifiedBy>Microsoft Office User</cp:lastModifiedBy>
  <cp:revision>5</cp:revision>
  <dcterms:created xsi:type="dcterms:W3CDTF">2023-08-31T13:07:03Z</dcterms:created>
  <dcterms:modified xsi:type="dcterms:W3CDTF">2023-08-31T15:55:55Z</dcterms:modified>
</cp:coreProperties>
</file>

<file path=docProps/thumbnail.jpeg>
</file>